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  <p:sldMasterId id="2147483709" r:id="rId3"/>
  </p:sldMasterIdLst>
  <p:notesMasterIdLst>
    <p:notesMasterId r:id="rId15"/>
  </p:notesMasterIdLst>
  <p:sldIdLst>
    <p:sldId id="367" r:id="rId4"/>
    <p:sldId id="368" r:id="rId5"/>
    <p:sldId id="369" r:id="rId6"/>
    <p:sldId id="371" r:id="rId7"/>
    <p:sldId id="370" r:id="rId8"/>
    <p:sldId id="372" r:id="rId9"/>
    <p:sldId id="375" r:id="rId10"/>
    <p:sldId id="374" r:id="rId11"/>
    <p:sldId id="376" r:id="rId12"/>
    <p:sldId id="373" r:id="rId13"/>
    <p:sldId id="377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33CCCC"/>
    <a:srgbClr val="3399FF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30" autoAdjust="0"/>
    <p:restoredTop sz="94407" autoAdjust="0"/>
  </p:normalViewPr>
  <p:slideViewPr>
    <p:cSldViewPr>
      <p:cViewPr varScale="1">
        <p:scale>
          <a:sx n="68" d="100"/>
          <a:sy n="68" d="100"/>
        </p:scale>
        <p:origin x="16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859D33-B390-0548-9F11-0813E2A985A2}" type="datetimeFigureOut">
              <a:rPr lang="pt-BR" smtClean="0"/>
              <a:t>27/05/2021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F98E6-4230-F544-96EF-CBEA94575E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5835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F98E6-4230-F544-96EF-CBEA94575E36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5789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F98E6-4230-F544-96EF-CBEA94575E36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28781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F98E6-4230-F544-96EF-CBEA94575E36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6026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F98E6-4230-F544-96EF-CBEA94575E36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0679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F98E6-4230-F544-96EF-CBEA94575E36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0940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F98E6-4230-F544-96EF-CBEA94575E36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43068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F98E6-4230-F544-96EF-CBEA94575E36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73685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F98E6-4230-F544-96EF-CBEA94575E36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92581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F98E6-4230-F544-96EF-CBEA94575E36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303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5719" y="6502196"/>
            <a:ext cx="5829331" cy="299961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endParaRPr lang="pt-BR" dirty="0"/>
          </a:p>
        </p:txBody>
      </p:sp>
      <p:sp>
        <p:nvSpPr>
          <p:cNvPr id="10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805599" y="6502196"/>
            <a:ext cx="2057400" cy="299961"/>
          </a:xfrm>
          <a:prstGeom prst="rect">
            <a:avLst/>
          </a:prstGeom>
        </p:spPr>
        <p:txBody>
          <a:bodyPr/>
          <a:lstStyle/>
          <a:p>
            <a:fld id="{4DA38919-641C-410E-981D-55576062FB10}" type="slidenum">
              <a:rPr lang="pt-BR" smtClean="0"/>
              <a:t>‹nº›</a:t>
            </a:fld>
            <a:endParaRPr lang="pt-BR"/>
          </a:p>
        </p:txBody>
      </p:sp>
      <p:cxnSp>
        <p:nvCxnSpPr>
          <p:cNvPr id="11" name="Conector reto 10"/>
          <p:cNvCxnSpPr/>
          <p:nvPr userDrawn="1"/>
        </p:nvCxnSpPr>
        <p:spPr>
          <a:xfrm>
            <a:off x="285719" y="6448408"/>
            <a:ext cx="85867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m 5"/>
          <p:cNvPicPr>
            <a:picLocks noChangeAspect="1"/>
          </p:cNvPicPr>
          <p:nvPr userDrawn="1"/>
        </p:nvPicPr>
        <p:blipFill rotWithShape="1">
          <a:blip r:embed="rId2"/>
          <a:srcRect l="34250" t="27590" r="20076" b="12182"/>
          <a:stretch/>
        </p:blipFill>
        <p:spPr>
          <a:xfrm>
            <a:off x="-1" y="-45011"/>
            <a:ext cx="9144001" cy="7002403"/>
          </a:xfrm>
          <a:prstGeom prst="rect">
            <a:avLst/>
          </a:prstGeom>
        </p:spPr>
      </p:pic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628650" y="351677"/>
            <a:ext cx="7886700" cy="5093547"/>
          </a:xfrm>
        </p:spPr>
        <p:txBody>
          <a:bodyPr anchor="t" anchorCtr="0">
            <a:noAutofit/>
          </a:bodyPr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4107709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062AC162-4E7E-475F-AF6D-92BAE3798CB0}" type="datetimeFigureOut">
              <a:rPr lang="pt-BR" smtClean="0"/>
              <a:t>27/05/2021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DA38919-641C-410E-981D-55576062FB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6063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062AC162-4E7E-475F-AF6D-92BAE3798CB0}" type="datetimeFigureOut">
              <a:rPr lang="pt-BR" smtClean="0"/>
              <a:t>27/05/2021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DA38919-641C-410E-981D-55576062FB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7820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062AC162-4E7E-475F-AF6D-92BAE3798CB0}" type="datetimeFigureOut">
              <a:rPr lang="pt-BR" smtClean="0"/>
              <a:t>27/05/2021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DA38919-641C-410E-981D-55576062FB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9003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062AC162-4E7E-475F-AF6D-92BAE3798CB0}" type="datetimeFigureOut">
              <a:rPr lang="pt-BR" smtClean="0"/>
              <a:t>27/05/2021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DA38919-641C-410E-981D-55576062FB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4711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062AC162-4E7E-475F-AF6D-92BAE3798CB0}" type="datetimeFigureOut">
              <a:rPr lang="pt-BR" smtClean="0"/>
              <a:t>27/05/2021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DA38919-641C-410E-981D-55576062FB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13697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F851A-DAFD-4254-8AA0-0836C79FAC8D}" type="datetimeFigureOut">
              <a:rPr lang="pt-BR" smtClean="0"/>
              <a:t>27/05/2021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4C78D-30C6-449F-8058-6D3C59C874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9285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F851A-DAFD-4254-8AA0-0836C79FAC8D}" type="datetimeFigureOut">
              <a:rPr lang="pt-BR" smtClean="0"/>
              <a:t>27/05/2021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4C78D-30C6-449F-8058-6D3C59C874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42649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F851A-DAFD-4254-8AA0-0836C79FAC8D}" type="datetimeFigureOut">
              <a:rPr lang="pt-BR" smtClean="0"/>
              <a:t>27/05/2021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4C78D-30C6-449F-8058-6D3C59C874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16007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F851A-DAFD-4254-8AA0-0836C79FAC8D}" type="datetimeFigureOut">
              <a:rPr lang="pt-BR" smtClean="0"/>
              <a:t>27/05/2021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4C78D-30C6-449F-8058-6D3C59C874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21353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F851A-DAFD-4254-8AA0-0836C79FAC8D}" type="datetimeFigureOut">
              <a:rPr lang="pt-BR" smtClean="0"/>
              <a:t>27/05/2021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4C78D-30C6-449F-8058-6D3C59C874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8589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85757" y="1916832"/>
            <a:ext cx="5458243" cy="4954615"/>
          </a:xfrm>
          <a:prstGeom prst="rect">
            <a:avLst/>
          </a:prstGeom>
        </p:spPr>
      </p:pic>
      <p:sp>
        <p:nvSpPr>
          <p:cNvPr id="4" name="Título 1"/>
          <p:cNvSpPr>
            <a:spLocks noGrp="1"/>
          </p:cNvSpPr>
          <p:nvPr>
            <p:ph type="title" hasCustomPrompt="1"/>
          </p:nvPr>
        </p:nvSpPr>
        <p:spPr>
          <a:xfrm>
            <a:off x="0" y="351677"/>
            <a:ext cx="9144000" cy="3653387"/>
          </a:xfrm>
        </p:spPr>
        <p:txBody>
          <a:bodyPr anchor="ctr" anchorCtr="0">
            <a:noAutofit/>
          </a:bodyPr>
          <a:lstStyle>
            <a:lvl1pPr algn="ctr">
              <a:defRPr b="1" baseline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Clique para editar o Subtítulo mestre</a:t>
            </a:r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 rotWithShape="1">
          <a:blip r:embed="rId3"/>
          <a:srcRect l="17467" t="38795" r="40151" b="37394"/>
          <a:stretch/>
        </p:blipFill>
        <p:spPr>
          <a:xfrm>
            <a:off x="23827" y="5570218"/>
            <a:ext cx="4104456" cy="1099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8017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F851A-DAFD-4254-8AA0-0836C79FAC8D}" type="datetimeFigureOut">
              <a:rPr lang="pt-BR" smtClean="0"/>
              <a:t>27/05/2021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4C78D-30C6-449F-8058-6D3C59C874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28454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F851A-DAFD-4254-8AA0-0836C79FAC8D}" type="datetimeFigureOut">
              <a:rPr lang="pt-BR" smtClean="0"/>
              <a:t>27/05/2021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4C78D-30C6-449F-8058-6D3C59C874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43209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F851A-DAFD-4254-8AA0-0836C79FAC8D}" type="datetimeFigureOut">
              <a:rPr lang="pt-BR" smtClean="0"/>
              <a:t>27/05/2021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4C78D-30C6-449F-8058-6D3C59C874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30808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F851A-DAFD-4254-8AA0-0836C79FAC8D}" type="datetimeFigureOut">
              <a:rPr lang="pt-BR" smtClean="0"/>
              <a:t>27/05/2021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4C78D-30C6-449F-8058-6D3C59C874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78439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F851A-DAFD-4254-8AA0-0836C79FAC8D}" type="datetimeFigureOut">
              <a:rPr lang="pt-BR" smtClean="0"/>
              <a:t>27/05/2021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4C78D-30C6-449F-8058-6D3C59C874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49964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F851A-DAFD-4254-8AA0-0836C79FAC8D}" type="datetimeFigureOut">
              <a:rPr lang="pt-BR" smtClean="0"/>
              <a:t>27/05/2021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4C78D-30C6-449F-8058-6D3C59C874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32453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Header 2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5319267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Blank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/>
          </p:cNvSpPr>
          <p:nvPr>
            <p:ph type="sldNum" sz="quarter" idx="2"/>
          </p:nvPr>
        </p:nvSpPr>
        <p:spPr>
          <a:xfrm>
            <a:off x="478359" y="6396104"/>
            <a:ext cx="75531" cy="120651"/>
          </a:xfrm>
          <a:prstGeom prst="rect">
            <a:avLst/>
          </a:prstGeom>
        </p:spPr>
        <p:txBody>
          <a:bodyPr/>
          <a:lstStyle>
            <a:lvl1pPr>
              <a:defRPr sz="6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-1" y="-1"/>
            <a:ext cx="4570857" cy="34290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/>
              <a:t>Click Here Your Image</a:t>
            </a:r>
          </a:p>
          <a:p>
            <a:r>
              <a:rPr lang="en-US"/>
              <a:t>(Drag To Upload Image Function)</a:t>
            </a:r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4573143" y="0"/>
            <a:ext cx="4570857" cy="68580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/>
              <a:t>Click Here Your Image</a:t>
            </a:r>
          </a:p>
          <a:p>
            <a:r>
              <a:rPr lang="en-US"/>
              <a:t>(Drag To Upload Image Function)</a:t>
            </a:r>
          </a:p>
        </p:txBody>
      </p:sp>
    </p:spTree>
    <p:extLst>
      <p:ext uri="{BB962C8B-B14F-4D97-AF65-F5344CB8AC3E}">
        <p14:creationId xmlns:p14="http://schemas.microsoft.com/office/powerpoint/2010/main" val="2522801404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ur Services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628650" y="1536700"/>
            <a:ext cx="3878731" cy="2824284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7" name="Oval 16"/>
          <p:cNvSpPr/>
          <p:nvPr userDrawn="1"/>
        </p:nvSpPr>
        <p:spPr>
          <a:xfrm>
            <a:off x="8286750" y="6253637"/>
            <a:ext cx="254794" cy="3397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75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8" name="Title 6"/>
          <p:cNvSpPr>
            <a:spLocks noGrp="1"/>
          </p:cNvSpPr>
          <p:nvPr>
            <p:ph type="title"/>
          </p:nvPr>
        </p:nvSpPr>
        <p:spPr>
          <a:xfrm>
            <a:off x="628650" y="331902"/>
            <a:ext cx="7886700" cy="581549"/>
          </a:xfrm>
          <a:prstGeom prst="rect">
            <a:avLst/>
          </a:prstGeom>
        </p:spPr>
        <p:txBody>
          <a:bodyPr lIns="0" tIns="0" rIns="0" bIns="0"/>
          <a:lstStyle>
            <a:lvl1pPr algn="ctr">
              <a:lnSpc>
                <a:spcPct val="100000"/>
              </a:lnSpc>
              <a:defRPr sz="2775" b="0" cap="none" spc="38" baseline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8308775" y="6333012"/>
            <a:ext cx="202407" cy="1269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fld id="{BD8018E6-5008-4D09-8834-2943DEA75A3D}" type="slidenum">
              <a:rPr lang="en-US" sz="825" b="1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pPr algn="ctr"/>
              <a:t>‹nº›</a:t>
            </a:fld>
            <a:endParaRPr lang="en-US" sz="825" b="1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28650" y="927756"/>
            <a:ext cx="7886700" cy="222250"/>
          </a:xfrm>
          <a:prstGeom prst="rect">
            <a:avLst/>
          </a:prstGeom>
        </p:spPr>
        <p:txBody>
          <a:bodyPr wrap="square" lIns="0" tIns="0" rIns="0" bIns="0"/>
          <a:lstStyle>
            <a:lvl1pPr marL="0" indent="0" algn="ctr">
              <a:lnSpc>
                <a:spcPct val="100000"/>
              </a:lnSpc>
              <a:buFontTx/>
              <a:buNone/>
              <a:defRPr sz="105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342900" indent="0" algn="ctr">
              <a:lnSpc>
                <a:spcPct val="100000"/>
              </a:lnSpc>
              <a:buFontTx/>
              <a:buNone/>
              <a:defRPr sz="975"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 algn="ctr">
              <a:lnSpc>
                <a:spcPct val="100000"/>
              </a:lnSpc>
              <a:buFontTx/>
              <a:buNone/>
              <a:defRPr sz="975"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 algn="ctr">
              <a:lnSpc>
                <a:spcPct val="100000"/>
              </a:lnSpc>
              <a:buFontTx/>
              <a:buNone/>
              <a:defRPr sz="975"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 algn="ctr">
              <a:lnSpc>
                <a:spcPct val="100000"/>
              </a:lnSpc>
              <a:buFontTx/>
              <a:buNone/>
              <a:defRPr sz="975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1" name="Straight Connector 20"/>
          <p:cNvCxnSpPr/>
          <p:nvPr userDrawn="1"/>
        </p:nvCxnSpPr>
        <p:spPr>
          <a:xfrm flipH="1">
            <a:off x="1464558" y="6423499"/>
            <a:ext cx="6652260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 userDrawn="1"/>
        </p:nvSpPr>
        <p:spPr>
          <a:xfrm>
            <a:off x="629838" y="6326275"/>
            <a:ext cx="889400" cy="1269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825" b="0" cap="none" spc="0" baseline="0" dirty="0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Business </a:t>
            </a:r>
            <a:r>
              <a:rPr lang="en-US" sz="825" b="0" cap="none" spc="0" baseline="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Plan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4632451" y="1536700"/>
            <a:ext cx="3878731" cy="2824284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5235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  <p:extLst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920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541564" y="655412"/>
            <a:ext cx="7851322" cy="723446"/>
          </a:xfrm>
          <a:prstGeom prst="rect">
            <a:avLst/>
          </a:prstGeom>
        </p:spPr>
        <p:txBody>
          <a:bodyPr/>
          <a:lstStyle>
            <a:lvl1pPr>
              <a:defRPr sz="3300" b="0" baseline="0">
                <a:latin typeface="Montserrat" panose="00000500000000000000" pitchFamily="50" charset="0"/>
              </a:defRPr>
            </a:lvl1pPr>
          </a:lstStyle>
          <a:p>
            <a:r>
              <a:rPr lang="id-ID" dirty="0"/>
              <a:t>INSERT TITLE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41563" y="1277035"/>
            <a:ext cx="7851322" cy="2179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25" spc="225">
                <a:solidFill>
                  <a:schemeClr val="bg1">
                    <a:lumMod val="85000"/>
                  </a:schemeClr>
                </a:solidFill>
                <a:latin typeface="Montserrat" panose="00000500000000000000" pitchFamily="50" charset="0"/>
              </a:defRPr>
            </a:lvl1pPr>
          </a:lstStyle>
          <a:p>
            <a:pPr lvl="0"/>
            <a:r>
              <a:rPr lang="id-ID" dirty="0"/>
              <a:t>Insert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732763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123727" y="0"/>
            <a:ext cx="6748781" cy="836712"/>
          </a:xfrm>
        </p:spPr>
        <p:txBody>
          <a:bodyPr>
            <a:noAutofit/>
          </a:bodyPr>
          <a:lstStyle>
            <a:lvl1pPr algn="l">
              <a:defRPr sz="26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 </a:t>
            </a:r>
            <a:br>
              <a:rPr lang="pt-BR" dirty="0"/>
            </a:br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19" y="954662"/>
            <a:ext cx="8586789" cy="5439959"/>
          </a:xfrm>
        </p:spPr>
        <p:txBody>
          <a:bodyPr>
            <a:noAutofit/>
          </a:bodyPr>
          <a:lstStyle>
            <a:lvl1pPr algn="just"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 marL="685800" indent="-228600" algn="just">
              <a:buFont typeface="Wingdings" panose="05000000000000000000" pitchFamily="2" charset="2"/>
              <a:buChar char="§"/>
              <a:defRPr>
                <a:solidFill>
                  <a:srgbClr val="00B0F0"/>
                </a:solidFill>
              </a:defRPr>
            </a:lvl2pPr>
            <a:lvl3pPr algn="just">
              <a:defRPr/>
            </a:lvl3pPr>
            <a:lvl4pPr algn="just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just">
              <a:defRPr/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5719" y="6502196"/>
            <a:ext cx="5829331" cy="299961"/>
          </a:xfrm>
          <a:prstGeom prst="rect">
            <a:avLst/>
          </a:prstGeom>
        </p:spPr>
        <p:txBody>
          <a:bodyPr anchor="ctr" anchorCtr="0"/>
          <a:lstStyle>
            <a:lvl1pPr algn="l">
              <a:defRPr/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805599" y="6502196"/>
            <a:ext cx="2057400" cy="299961"/>
          </a:xfrm>
          <a:prstGeom prst="rect">
            <a:avLst/>
          </a:prstGeom>
        </p:spPr>
        <p:txBody>
          <a:bodyPr anchor="ctr" anchorCtr="0"/>
          <a:lstStyle/>
          <a:p>
            <a:fld id="{4DA38919-641C-410E-981D-55576062FB10}" type="slidenum">
              <a:rPr lang="pt-BR" smtClean="0"/>
              <a:t>‹nº›</a:t>
            </a:fld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44551"/>
            <a:ext cx="1460579" cy="465560"/>
          </a:xfrm>
          <a:prstGeom prst="rect">
            <a:avLst/>
          </a:prstGeom>
        </p:spPr>
      </p:pic>
      <p:cxnSp>
        <p:nvCxnSpPr>
          <p:cNvPr id="8" name="Conector reto 7"/>
          <p:cNvCxnSpPr/>
          <p:nvPr userDrawn="1"/>
        </p:nvCxnSpPr>
        <p:spPr>
          <a:xfrm>
            <a:off x="285720" y="836712"/>
            <a:ext cx="85867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126898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SSE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ector reto 10"/>
          <p:cNvCxnSpPr/>
          <p:nvPr userDrawn="1"/>
        </p:nvCxnSpPr>
        <p:spPr>
          <a:xfrm>
            <a:off x="125760" y="1124744"/>
            <a:ext cx="8892480" cy="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28604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gradFill flip="none" rotWithShape="1">
          <a:gsLst>
            <a:gs pos="46000">
              <a:schemeClr val="bg2">
                <a:lumMod val="90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714744" y="3714752"/>
            <a:ext cx="4714908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noProof="0"/>
              <a:t>Clique para editar o estilo do subtítulo mestre</a:t>
            </a:r>
          </a:p>
        </p:txBody>
      </p:sp>
      <p:sp useBgFill="1"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714744" y="2130425"/>
            <a:ext cx="4743456" cy="137001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 noProof="0" dirty="0"/>
              <a:t>Clique para editar o estilo do título mestre</a:t>
            </a:r>
          </a:p>
        </p:txBody>
      </p:sp>
      <p:sp>
        <p:nvSpPr>
          <p:cNvPr id="4" name="Retângulo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46000">
                <a:schemeClr val="bg2">
                  <a:lumMod val="90000"/>
                </a:schemeClr>
              </a:gs>
              <a:gs pos="100000">
                <a:schemeClr val="bg1">
                  <a:lumMod val="75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Picture 3078" descr="identidade_visual_01_11_2006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86" y="6332568"/>
            <a:ext cx="1214414" cy="5254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901419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77447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 userDrawn="1"/>
        </p:nvSpPr>
        <p:spPr>
          <a:xfrm>
            <a:off x="-14431" y="456160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r>
              <a:rPr lang="pt-BR" dirty="0"/>
              <a:t>Estratégia 2015 a 2020 – Res. nº 198/2014</a:t>
            </a:r>
          </a:p>
        </p:txBody>
      </p:sp>
    </p:spTree>
    <p:extLst>
      <p:ext uri="{BB962C8B-B14F-4D97-AF65-F5344CB8AC3E}">
        <p14:creationId xmlns:p14="http://schemas.microsoft.com/office/powerpoint/2010/main" val="366946917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 userDrawn="1"/>
        </p:nvSpPr>
        <p:spPr>
          <a:xfrm>
            <a:off x="-14431" y="456160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r>
              <a:rPr lang="pt-BR" dirty="0"/>
              <a:t>Taxa</a:t>
            </a:r>
            <a:r>
              <a:rPr lang="pt-BR" baseline="0" dirty="0"/>
              <a:t> de Congestionamento do 1º grau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7237281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 userDrawn="1"/>
        </p:nvSpPr>
        <p:spPr>
          <a:xfrm>
            <a:off x="-14431" y="456160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r>
              <a:rPr lang="pt-BR" dirty="0"/>
              <a:t>Estratégia do TJMG 2015 – Res. nº 795/2015</a:t>
            </a:r>
          </a:p>
        </p:txBody>
      </p:sp>
    </p:spTree>
    <p:extLst>
      <p:ext uri="{BB962C8B-B14F-4D97-AF65-F5344CB8AC3E}">
        <p14:creationId xmlns:p14="http://schemas.microsoft.com/office/powerpoint/2010/main" val="118447032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 userDrawn="1"/>
        </p:nvSpPr>
        <p:spPr>
          <a:xfrm>
            <a:off x="-14431" y="456160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r>
              <a:rPr lang="pt-BR" dirty="0"/>
              <a:t>Indicadores</a:t>
            </a:r>
          </a:p>
        </p:txBody>
      </p:sp>
    </p:spTree>
    <p:extLst>
      <p:ext uri="{BB962C8B-B14F-4D97-AF65-F5344CB8AC3E}">
        <p14:creationId xmlns:p14="http://schemas.microsoft.com/office/powerpoint/2010/main" val="32251634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 userDrawn="1"/>
        </p:nvSpPr>
        <p:spPr>
          <a:xfrm>
            <a:off x="-14431" y="456160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3059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 userDrawn="1"/>
        </p:nvSpPr>
        <p:spPr>
          <a:xfrm>
            <a:off x="-14431" y="456160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endParaRPr lang="pt-BR" dirty="0"/>
          </a:p>
        </p:txBody>
      </p:sp>
      <p:sp>
        <p:nvSpPr>
          <p:cNvPr id="5" name="CaixaDeTexto 4"/>
          <p:cNvSpPr txBox="1"/>
          <p:nvPr userDrawn="1"/>
        </p:nvSpPr>
        <p:spPr>
          <a:xfrm>
            <a:off x="0" y="452567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2">
                    <a:lumMod val="50000"/>
                  </a:schemeClr>
                </a:solidFill>
              </a:rPr>
              <a:t>Estratégias</a:t>
            </a:r>
          </a:p>
        </p:txBody>
      </p:sp>
    </p:spTree>
    <p:extLst>
      <p:ext uri="{BB962C8B-B14F-4D97-AF65-F5344CB8AC3E}">
        <p14:creationId xmlns:p14="http://schemas.microsoft.com/office/powerpoint/2010/main" val="28267980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 userDrawn="1"/>
        </p:nvSpPr>
        <p:spPr>
          <a:xfrm>
            <a:off x="-14431" y="456160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endParaRPr lang="pt-BR" dirty="0"/>
          </a:p>
        </p:txBody>
      </p:sp>
      <p:sp>
        <p:nvSpPr>
          <p:cNvPr id="6" name="Retângulo de cantos arredondados 5"/>
          <p:cNvSpPr/>
          <p:nvPr userDrawn="1"/>
        </p:nvSpPr>
        <p:spPr>
          <a:xfrm>
            <a:off x="179512" y="1111763"/>
            <a:ext cx="8856984" cy="510097"/>
          </a:xfrm>
          <a:prstGeom prst="roundRect">
            <a:avLst/>
          </a:prstGeom>
          <a:solidFill>
            <a:schemeClr val="accent1">
              <a:lumMod val="75000"/>
              <a:alpha val="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 userDrawn="1"/>
        </p:nvSpPr>
        <p:spPr>
          <a:xfrm>
            <a:off x="287524" y="1152124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Fortalecer as garantias do crédito tributário</a:t>
            </a:r>
          </a:p>
        </p:txBody>
      </p:sp>
      <p:sp>
        <p:nvSpPr>
          <p:cNvPr id="10" name="CaixaDeTexto 9"/>
          <p:cNvSpPr txBox="1"/>
          <p:nvPr userDrawn="1"/>
        </p:nvSpPr>
        <p:spPr>
          <a:xfrm>
            <a:off x="0" y="452567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2">
                    <a:lumMod val="50000"/>
                  </a:schemeClr>
                </a:solidFill>
              </a:rPr>
              <a:t>Estratégias</a:t>
            </a:r>
          </a:p>
        </p:txBody>
      </p:sp>
    </p:spTree>
    <p:extLst>
      <p:ext uri="{BB962C8B-B14F-4D97-AF65-F5344CB8AC3E}">
        <p14:creationId xmlns:p14="http://schemas.microsoft.com/office/powerpoint/2010/main" val="2094738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123727" y="0"/>
            <a:ext cx="6748781" cy="836712"/>
          </a:xfrm>
        </p:spPr>
        <p:txBody>
          <a:bodyPr>
            <a:noAutofit/>
          </a:bodyPr>
          <a:lstStyle>
            <a:lvl1pPr algn="l">
              <a:defRPr sz="26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 </a:t>
            </a:r>
            <a:br>
              <a:rPr lang="pt-BR" dirty="0"/>
            </a:br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19" y="954662"/>
            <a:ext cx="8586789" cy="5439959"/>
          </a:xfrm>
        </p:spPr>
        <p:txBody>
          <a:bodyPr>
            <a:noAutofit/>
          </a:bodyPr>
          <a:lstStyle>
            <a:lvl1pPr marL="0" indent="0" algn="ctr">
              <a:buNone/>
              <a:defRPr sz="32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just">
              <a:buFontTx/>
              <a:buNone/>
              <a:defRPr>
                <a:solidFill>
                  <a:srgbClr val="00B0F0"/>
                </a:solidFill>
              </a:defRPr>
            </a:lvl2pPr>
            <a:lvl3pPr marL="914400" indent="0" algn="just">
              <a:buFontTx/>
              <a:buNone/>
              <a:defRPr/>
            </a:lvl3pPr>
            <a:lvl4pPr marL="1371600" indent="0" algn="just">
              <a:buFontTx/>
              <a:buNone/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marL="1828800" indent="0" algn="just">
              <a:buFontTx/>
              <a:buNone/>
              <a:defRPr/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5719" y="6502196"/>
            <a:ext cx="5829331" cy="299961"/>
          </a:xfrm>
          <a:prstGeom prst="rect">
            <a:avLst/>
          </a:prstGeom>
        </p:spPr>
        <p:txBody>
          <a:bodyPr anchor="ctr" anchorCtr="0"/>
          <a:lstStyle>
            <a:lvl1pPr algn="l">
              <a:defRPr/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805599" y="6502196"/>
            <a:ext cx="2057400" cy="299961"/>
          </a:xfrm>
          <a:prstGeom prst="rect">
            <a:avLst/>
          </a:prstGeom>
        </p:spPr>
        <p:txBody>
          <a:bodyPr anchor="ctr" anchorCtr="0"/>
          <a:lstStyle/>
          <a:p>
            <a:fld id="{4DA38919-641C-410E-981D-55576062FB10}" type="slidenum">
              <a:rPr lang="pt-BR" smtClean="0"/>
              <a:t>‹nº›</a:t>
            </a:fld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44551"/>
            <a:ext cx="1460579" cy="465560"/>
          </a:xfrm>
          <a:prstGeom prst="rect">
            <a:avLst/>
          </a:prstGeom>
        </p:spPr>
      </p:pic>
      <p:cxnSp>
        <p:nvCxnSpPr>
          <p:cNvPr id="8" name="Conector reto 7"/>
          <p:cNvCxnSpPr/>
          <p:nvPr userDrawn="1"/>
        </p:nvCxnSpPr>
        <p:spPr>
          <a:xfrm>
            <a:off x="285720" y="836712"/>
            <a:ext cx="85867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262044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 userDrawn="1"/>
        </p:nvSpPr>
        <p:spPr>
          <a:xfrm>
            <a:off x="-14431" y="456160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endParaRPr lang="pt-BR" dirty="0"/>
          </a:p>
        </p:txBody>
      </p:sp>
      <p:sp>
        <p:nvSpPr>
          <p:cNvPr id="8" name="Retângulo de cantos arredondados 7"/>
          <p:cNvSpPr/>
          <p:nvPr userDrawn="1"/>
        </p:nvSpPr>
        <p:spPr>
          <a:xfrm>
            <a:off x="179512" y="1111763"/>
            <a:ext cx="8856984" cy="510097"/>
          </a:xfrm>
          <a:prstGeom prst="roundRect">
            <a:avLst/>
          </a:prstGeom>
          <a:solidFill>
            <a:schemeClr val="accent1">
              <a:lumMod val="75000"/>
              <a:alpha val="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 userDrawn="1"/>
        </p:nvSpPr>
        <p:spPr>
          <a:xfrm>
            <a:off x="287524" y="1152124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Atuação integrada SEF, CC/MG, AGE, MP</a:t>
            </a:r>
          </a:p>
        </p:txBody>
      </p:sp>
      <p:sp>
        <p:nvSpPr>
          <p:cNvPr id="10" name="CaixaDeTexto 9"/>
          <p:cNvSpPr txBox="1"/>
          <p:nvPr userDrawn="1"/>
        </p:nvSpPr>
        <p:spPr>
          <a:xfrm>
            <a:off x="0" y="452567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2">
                    <a:lumMod val="50000"/>
                  </a:schemeClr>
                </a:solidFill>
              </a:rPr>
              <a:t>Estratégias</a:t>
            </a:r>
          </a:p>
        </p:txBody>
      </p:sp>
    </p:spTree>
    <p:extLst>
      <p:ext uri="{BB962C8B-B14F-4D97-AF65-F5344CB8AC3E}">
        <p14:creationId xmlns:p14="http://schemas.microsoft.com/office/powerpoint/2010/main" val="1698416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 userDrawn="1"/>
        </p:nvSpPr>
        <p:spPr>
          <a:xfrm>
            <a:off x="-14431" y="456160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endParaRPr lang="pt-BR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 userDrawn="1"/>
        </p:nvGraphicFramePr>
        <p:xfrm>
          <a:off x="251520" y="1052735"/>
          <a:ext cx="8640960" cy="32472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4057">
                <a:tc>
                  <a:txBody>
                    <a:bodyPr/>
                    <a:lstStyle/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>
                            <a:lumMod val="50000"/>
                          </a:schemeClr>
                        </a:buClr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kumimoji="0" lang="pt-BR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34" charset="-128"/>
                          <a:cs typeface="+mn-cs"/>
                        </a:rPr>
                        <a:t> Fortalecer as garantias do crédito tributário</a:t>
                      </a:r>
                      <a:endParaRPr lang="pt-BR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241"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bg2">
                            <a:lumMod val="50000"/>
                          </a:schemeClr>
                        </a:buClr>
                        <a:buFont typeface="Arial"/>
                        <a:buChar char="•"/>
                      </a:pPr>
                      <a:r>
                        <a:rPr kumimoji="0" lang="pt-BR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34" charset="-128"/>
                          <a:cs typeface="+mn-cs"/>
                        </a:rPr>
                        <a:t> Sanção </a:t>
                      </a:r>
                      <a:r>
                        <a:rPr kumimoji="0" lang="pt-BR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34" charset="-128"/>
                          <a:cs typeface="+mn-cs"/>
                        </a:rPr>
                        <a:t>premial</a:t>
                      </a:r>
                      <a:r>
                        <a:rPr kumimoji="0" lang="pt-BR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34" charset="-128"/>
                          <a:cs typeface="+mn-cs"/>
                        </a:rPr>
                        <a:t> / </a:t>
                      </a:r>
                      <a:r>
                        <a:rPr kumimoji="0" lang="pt-BR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34" charset="-128"/>
                          <a:cs typeface="+mn-cs"/>
                        </a:rPr>
                        <a:t>Autorregularização</a:t>
                      </a:r>
                      <a:endParaRPr lang="pt-B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241"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bg2">
                            <a:lumMod val="50000"/>
                          </a:schemeClr>
                        </a:buClr>
                        <a:buFont typeface="Arial"/>
                        <a:buChar char="•"/>
                      </a:pPr>
                      <a:r>
                        <a:rPr kumimoji="0" lang="pt-BR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34" charset="-128"/>
                          <a:cs typeface="+mn-cs"/>
                        </a:rPr>
                        <a:t> Atuação integrada SEF, CC/MG, AGE, MP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75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>
                            <a:lumMod val="50000"/>
                          </a:schemeClr>
                        </a:buClr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kumimoji="0" lang="pt-BR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34" charset="-128"/>
                          <a:cs typeface="+mn-cs"/>
                        </a:rPr>
                        <a:t> Observância de decisões</a:t>
                      </a:r>
                      <a:endParaRPr kumimoji="0" lang="pt-B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Arial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75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EECE1">
                            <a:lumMod val="50000"/>
                          </a:srgbClr>
                        </a:buClr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kumimoji="0" lang="pt-BR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34" charset="-128"/>
                          <a:cs typeface="+mn-cs"/>
                        </a:rPr>
                        <a:t> Informatização</a:t>
                      </a:r>
                      <a:endParaRPr kumimoji="0" lang="pt-B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Arial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775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EECE1">
                            <a:lumMod val="50000"/>
                          </a:srgbClr>
                        </a:buClr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kumimoji="0" lang="pt-BR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34" charset="-128"/>
                          <a:cs typeface="+mn-cs"/>
                        </a:rPr>
                        <a:t> Capacitação</a:t>
                      </a:r>
                      <a:endParaRPr kumimoji="0" lang="pt-B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Arial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775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EECE1">
                            <a:lumMod val="50000"/>
                          </a:srgbClr>
                        </a:buClr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kumimoji="0" lang="pt-BR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34" charset="-128"/>
                          <a:cs typeface="+mn-cs"/>
                        </a:rPr>
                        <a:t> Programa Regularize</a:t>
                      </a:r>
                      <a:endParaRPr kumimoji="0" lang="pt-B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Arial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CaixaDeTexto 7"/>
          <p:cNvSpPr txBox="1"/>
          <p:nvPr userDrawn="1"/>
        </p:nvSpPr>
        <p:spPr>
          <a:xfrm>
            <a:off x="0" y="452567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2">
                    <a:lumMod val="50000"/>
                  </a:schemeClr>
                </a:solidFill>
              </a:rPr>
              <a:t>Estratégias</a:t>
            </a:r>
          </a:p>
        </p:txBody>
      </p:sp>
    </p:spTree>
    <p:extLst>
      <p:ext uri="{BB962C8B-B14F-4D97-AF65-F5344CB8AC3E}">
        <p14:creationId xmlns:p14="http://schemas.microsoft.com/office/powerpoint/2010/main" val="26530980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 userDrawn="1"/>
        </p:nvSpPr>
        <p:spPr>
          <a:xfrm>
            <a:off x="-14431" y="456160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endParaRPr lang="pt-BR" dirty="0"/>
          </a:p>
        </p:txBody>
      </p:sp>
      <p:sp>
        <p:nvSpPr>
          <p:cNvPr id="6" name="Retângulo de cantos arredondados 5"/>
          <p:cNvSpPr/>
          <p:nvPr userDrawn="1"/>
        </p:nvSpPr>
        <p:spPr>
          <a:xfrm>
            <a:off x="179512" y="1111763"/>
            <a:ext cx="8856984" cy="510097"/>
          </a:xfrm>
          <a:prstGeom prst="roundRect">
            <a:avLst/>
          </a:prstGeom>
          <a:solidFill>
            <a:schemeClr val="accent1">
              <a:lumMod val="75000"/>
              <a:alpha val="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 userDrawn="1"/>
        </p:nvSpPr>
        <p:spPr>
          <a:xfrm>
            <a:off x="287524" y="1152124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Programa Regularize</a:t>
            </a:r>
          </a:p>
        </p:txBody>
      </p:sp>
      <p:sp>
        <p:nvSpPr>
          <p:cNvPr id="10" name="CaixaDeTexto 9"/>
          <p:cNvSpPr txBox="1"/>
          <p:nvPr userDrawn="1"/>
        </p:nvSpPr>
        <p:spPr>
          <a:xfrm>
            <a:off x="0" y="452567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2">
                    <a:lumMod val="50000"/>
                  </a:schemeClr>
                </a:solidFill>
              </a:rPr>
              <a:t>Estratégias</a:t>
            </a:r>
          </a:p>
        </p:txBody>
      </p:sp>
    </p:spTree>
    <p:extLst>
      <p:ext uri="{BB962C8B-B14F-4D97-AF65-F5344CB8AC3E}">
        <p14:creationId xmlns:p14="http://schemas.microsoft.com/office/powerpoint/2010/main" val="2150109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089137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002016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 userDrawn="1"/>
        </p:nvSpPr>
        <p:spPr>
          <a:xfrm>
            <a:off x="0" y="512260"/>
            <a:ext cx="9144000" cy="46166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r>
              <a:rPr lang="pt-BR">
                <a:solidFill>
                  <a:schemeClr val="tx1"/>
                </a:solidFill>
              </a:rPr>
              <a:t>Programa Regularize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5" name="CaixaDeTexto 4"/>
          <p:cNvSpPr txBox="1"/>
          <p:nvPr userDrawn="1"/>
        </p:nvSpPr>
        <p:spPr>
          <a:xfrm>
            <a:off x="-15010" y="971637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0" kern="1200" dirty="0"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ＭＳ Ｐゴシック" pitchFamily="34" charset="-128"/>
                <a:cs typeface="+mn-cs"/>
              </a:rPr>
              <a:t>Resultados até maio/2016</a:t>
            </a:r>
            <a:r>
              <a:rPr lang="pt-BR" b="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225367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 userDrawn="1"/>
        </p:nvSpPr>
        <p:spPr>
          <a:xfrm>
            <a:off x="0" y="512260"/>
            <a:ext cx="9144000" cy="46166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r>
              <a:rPr lang="pt-BR">
                <a:solidFill>
                  <a:schemeClr val="tx1"/>
                </a:solidFill>
              </a:rPr>
              <a:t>Programa Regularize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CaixaDeTexto 5"/>
          <p:cNvSpPr txBox="1"/>
          <p:nvPr userDrawn="1"/>
        </p:nvSpPr>
        <p:spPr>
          <a:xfrm>
            <a:off x="-15010" y="971637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245341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 userDrawn="1"/>
        </p:nvSpPr>
        <p:spPr>
          <a:xfrm>
            <a:off x="0" y="512260"/>
            <a:ext cx="9144000" cy="46166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r>
              <a:rPr lang="pt-BR" dirty="0">
                <a:solidFill>
                  <a:srgbClr val="0070C0"/>
                </a:solidFill>
              </a:rPr>
              <a:t>Perfil do Crédito Tributário</a:t>
            </a:r>
          </a:p>
        </p:txBody>
      </p:sp>
      <p:sp>
        <p:nvSpPr>
          <p:cNvPr id="4" name="CaixaDeTexto 3"/>
          <p:cNvSpPr txBox="1"/>
          <p:nvPr userDrawn="1"/>
        </p:nvSpPr>
        <p:spPr>
          <a:xfrm>
            <a:off x="-15010" y="971637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56007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6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 userDrawn="1"/>
        </p:nvSpPr>
        <p:spPr>
          <a:xfrm>
            <a:off x="0" y="512260"/>
            <a:ext cx="9144000" cy="83099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schemeClr val="tx1"/>
                </a:solidFill>
              </a:rPr>
              <a:t>Regularização</a:t>
            </a:r>
            <a:r>
              <a:rPr lang="pt-BR" baseline="0" dirty="0">
                <a:solidFill>
                  <a:schemeClr val="tx1"/>
                </a:solidFill>
              </a:rPr>
              <a:t> na fase administrativa</a:t>
            </a:r>
            <a:endParaRPr lang="pt-BR" dirty="0">
              <a:solidFill>
                <a:schemeClr val="tx1"/>
              </a:solidFill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schemeClr val="tx1"/>
                </a:solidFill>
              </a:rPr>
              <a:t>Regularização</a:t>
            </a:r>
            <a:r>
              <a:rPr lang="pt-BR" baseline="0" dirty="0">
                <a:solidFill>
                  <a:schemeClr val="tx1"/>
                </a:solidFill>
              </a:rPr>
              <a:t> na fase administrativa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CaixaDeTexto 3"/>
          <p:cNvSpPr txBox="1"/>
          <p:nvPr userDrawn="1"/>
        </p:nvSpPr>
        <p:spPr>
          <a:xfrm>
            <a:off x="-15010" y="971637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r>
              <a:rPr lang="pt-BR" sz="2400" b="0" kern="1200" dirty="0"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ＭＳ Ｐゴシック" pitchFamily="34" charset="-128"/>
                <a:cs typeface="+mn-cs"/>
              </a:rPr>
              <a:t>Resultados de</a:t>
            </a:r>
            <a:r>
              <a:rPr lang="pt-BR" sz="2400" b="0" kern="1200" baseline="0" dirty="0"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ＭＳ Ｐゴシック" pitchFamily="34" charset="-128"/>
                <a:cs typeface="+mn-cs"/>
              </a:rPr>
              <a:t> janeiro a </a:t>
            </a:r>
            <a:r>
              <a:rPr lang="pt-BR" sz="2400" b="0" kern="1200" dirty="0"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ＭＳ Ｐゴシック" pitchFamily="34" charset="-128"/>
                <a:cs typeface="+mn-cs"/>
              </a:rPr>
              <a:t>maio/2016</a:t>
            </a:r>
            <a:endParaRPr lang="pt-BR" b="0" dirty="0"/>
          </a:p>
        </p:txBody>
      </p:sp>
    </p:spTree>
    <p:extLst>
      <p:ext uri="{BB962C8B-B14F-4D97-AF65-F5344CB8AC3E}">
        <p14:creationId xmlns:p14="http://schemas.microsoft.com/office/powerpoint/2010/main" val="137775343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 userDrawn="1"/>
        </p:nvSpPr>
        <p:spPr>
          <a:xfrm>
            <a:off x="5190" y="509972"/>
            <a:ext cx="9144000" cy="46166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schemeClr val="tx1"/>
                </a:solidFill>
              </a:rPr>
              <a:t>Regularização</a:t>
            </a:r>
            <a:r>
              <a:rPr lang="pt-BR" baseline="0" dirty="0">
                <a:solidFill>
                  <a:schemeClr val="tx1"/>
                </a:solidFill>
              </a:rPr>
              <a:t> na fase administrativa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CaixaDeTexto 3"/>
          <p:cNvSpPr txBox="1"/>
          <p:nvPr userDrawn="1"/>
        </p:nvSpPr>
        <p:spPr>
          <a:xfrm>
            <a:off x="-15010" y="971637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r>
              <a:rPr lang="pt-BR" sz="2400" b="0" kern="1200" dirty="0" err="1"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ＭＳ Ｐゴシック" pitchFamily="34" charset="-128"/>
                <a:cs typeface="+mn-cs"/>
              </a:rPr>
              <a:t>PTAs</a:t>
            </a:r>
            <a:r>
              <a:rPr lang="pt-BR" sz="2400" b="0" kern="1200" baseline="0" dirty="0"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ＭＳ Ｐゴシック" pitchFamily="34" charset="-128"/>
                <a:cs typeface="+mn-cs"/>
              </a:rPr>
              <a:t> emitidos até 1º/junho/2016</a:t>
            </a:r>
            <a:endParaRPr lang="pt-BR" b="0" dirty="0"/>
          </a:p>
        </p:txBody>
      </p:sp>
    </p:spTree>
    <p:extLst>
      <p:ext uri="{BB962C8B-B14F-4D97-AF65-F5344CB8AC3E}">
        <p14:creationId xmlns:p14="http://schemas.microsoft.com/office/powerpoint/2010/main" val="868134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062AC162-4E7E-475F-AF6D-92BAE3798CB0}" type="datetimeFigureOut">
              <a:rPr lang="pt-BR" smtClean="0"/>
              <a:t>27/05/2021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DA38919-641C-410E-981D-55576062FB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920404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 userDrawn="1"/>
        </p:nvSpPr>
        <p:spPr>
          <a:xfrm>
            <a:off x="0" y="512260"/>
            <a:ext cx="9144000" cy="46166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r>
              <a:rPr lang="pt-BR">
                <a:solidFill>
                  <a:schemeClr val="tx1"/>
                </a:solidFill>
              </a:rPr>
              <a:t>Omissos</a:t>
            </a:r>
            <a:endParaRPr lang="pt-BR" dirty="0"/>
          </a:p>
        </p:txBody>
      </p:sp>
      <p:sp>
        <p:nvSpPr>
          <p:cNvPr id="4" name="CaixaDeTexto 3"/>
          <p:cNvSpPr txBox="1"/>
          <p:nvPr userDrawn="1"/>
        </p:nvSpPr>
        <p:spPr>
          <a:xfrm>
            <a:off x="-15010" y="971637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0" kern="1200" dirty="0"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ＭＳ Ｐゴシック" pitchFamily="34" charset="-128"/>
                <a:cs typeface="+mn-cs"/>
              </a:rPr>
              <a:t>Resultados até maio/2016</a:t>
            </a:r>
            <a:r>
              <a:rPr lang="pt-BR" b="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5623391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9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 userDrawn="1"/>
        </p:nvSpPr>
        <p:spPr>
          <a:xfrm>
            <a:off x="0" y="512260"/>
            <a:ext cx="9144000" cy="46166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endParaRPr lang="pt-BR" dirty="0"/>
          </a:p>
        </p:txBody>
      </p:sp>
      <p:sp>
        <p:nvSpPr>
          <p:cNvPr id="5" name="CaixaDeTexto 4"/>
          <p:cNvSpPr txBox="1"/>
          <p:nvPr userDrawn="1"/>
        </p:nvSpPr>
        <p:spPr>
          <a:xfrm>
            <a:off x="-15010" y="971637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0" kern="1200" dirty="0"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ＭＳ Ｐゴシック" pitchFamily="34" charset="-128"/>
                <a:cs typeface="+mn-cs"/>
              </a:rPr>
              <a:t>Resultados até maio/2016</a:t>
            </a:r>
            <a:r>
              <a:rPr lang="pt-BR" b="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1845231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 userDrawn="1"/>
        </p:nvSpPr>
        <p:spPr>
          <a:xfrm>
            <a:off x="0" y="512260"/>
            <a:ext cx="9144000" cy="46166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endParaRPr lang="pt-BR" dirty="0"/>
          </a:p>
        </p:txBody>
      </p:sp>
      <p:sp>
        <p:nvSpPr>
          <p:cNvPr id="4" name="CaixaDeTexto 3"/>
          <p:cNvSpPr txBox="1"/>
          <p:nvPr userDrawn="1"/>
        </p:nvSpPr>
        <p:spPr>
          <a:xfrm>
            <a:off x="-15010" y="971637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2264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 userDrawn="1"/>
        </p:nvSpPr>
        <p:spPr>
          <a:xfrm>
            <a:off x="0" y="512260"/>
            <a:ext cx="9144000" cy="46166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r>
              <a:rPr lang="pt-BR" dirty="0"/>
              <a:t>Inovações</a:t>
            </a:r>
          </a:p>
        </p:txBody>
      </p:sp>
      <p:sp>
        <p:nvSpPr>
          <p:cNvPr id="4" name="CaixaDeTexto 3"/>
          <p:cNvSpPr txBox="1"/>
          <p:nvPr userDrawn="1"/>
        </p:nvSpPr>
        <p:spPr>
          <a:xfrm>
            <a:off x="-15010" y="971637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51197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 userDrawn="1"/>
        </p:nvSpPr>
        <p:spPr>
          <a:xfrm>
            <a:off x="0" y="512260"/>
            <a:ext cx="9144000" cy="46166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r>
              <a:rPr lang="pt-BR" dirty="0"/>
              <a:t>Programa Regularize - 2016</a:t>
            </a:r>
          </a:p>
        </p:txBody>
      </p:sp>
    </p:spTree>
    <p:extLst>
      <p:ext uri="{BB962C8B-B14F-4D97-AF65-F5344CB8AC3E}">
        <p14:creationId xmlns:p14="http://schemas.microsoft.com/office/powerpoint/2010/main" val="3826820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 userDrawn="1"/>
        </p:nvSpPr>
        <p:spPr>
          <a:xfrm>
            <a:off x="0" y="512260"/>
            <a:ext cx="9144000" cy="46166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r>
              <a:rPr lang="pt-BR" dirty="0">
                <a:solidFill>
                  <a:schemeClr val="tx1"/>
                </a:solidFill>
              </a:rPr>
              <a:t>Crédito Tributário</a:t>
            </a:r>
          </a:p>
        </p:txBody>
      </p:sp>
      <p:sp>
        <p:nvSpPr>
          <p:cNvPr id="8" name="CaixaDeTexto 7"/>
          <p:cNvSpPr txBox="1"/>
          <p:nvPr userDrawn="1"/>
        </p:nvSpPr>
        <p:spPr>
          <a:xfrm>
            <a:off x="-15010" y="971637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r>
              <a:rPr lang="pt-BR"/>
              <a:t>Premissas para a Formalização e Cobrança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6857822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 userDrawn="1"/>
        </p:nvSpPr>
        <p:spPr>
          <a:xfrm>
            <a:off x="0" y="512260"/>
            <a:ext cx="9144000" cy="46166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r>
              <a:rPr lang="pt-BR" dirty="0"/>
              <a:t>Programa Regularize - 2016</a:t>
            </a:r>
          </a:p>
        </p:txBody>
      </p:sp>
    </p:spTree>
    <p:extLst>
      <p:ext uri="{BB962C8B-B14F-4D97-AF65-F5344CB8AC3E}">
        <p14:creationId xmlns:p14="http://schemas.microsoft.com/office/powerpoint/2010/main" val="126453382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 userDrawn="1"/>
        </p:nvSpPr>
        <p:spPr>
          <a:xfrm>
            <a:off x="0" y="512260"/>
            <a:ext cx="9144000" cy="46166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r>
              <a:rPr lang="pt-BR" dirty="0"/>
              <a:t>Programa Regularize</a:t>
            </a:r>
          </a:p>
        </p:txBody>
      </p:sp>
    </p:spTree>
    <p:extLst>
      <p:ext uri="{BB962C8B-B14F-4D97-AF65-F5344CB8AC3E}">
        <p14:creationId xmlns:p14="http://schemas.microsoft.com/office/powerpoint/2010/main" val="306669573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 userDrawn="1"/>
        </p:nvSpPr>
        <p:spPr>
          <a:xfrm>
            <a:off x="0" y="512260"/>
            <a:ext cx="9144000" cy="46166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endParaRPr lang="pt-BR" dirty="0"/>
          </a:p>
        </p:txBody>
      </p:sp>
      <p:sp>
        <p:nvSpPr>
          <p:cNvPr id="4" name="CaixaDeTexto 3"/>
          <p:cNvSpPr txBox="1"/>
          <p:nvPr userDrawn="1"/>
        </p:nvSpPr>
        <p:spPr>
          <a:xfrm>
            <a:off x="-15010" y="971637"/>
            <a:ext cx="9144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15472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8599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062AC162-4E7E-475F-AF6D-92BAE3798CB0}" type="datetimeFigureOut">
              <a:rPr lang="pt-BR" smtClean="0"/>
              <a:t>27/05/2021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DA38919-641C-410E-981D-55576062FB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17869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 userDrawn="1"/>
        </p:nvSpPr>
        <p:spPr>
          <a:xfrm>
            <a:off x="0" y="71438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ea typeface="ＭＳ Ｐゴシック" pitchFamily="84" charset="-128"/>
              </a:rPr>
              <a:t>Núcleo do Crédito – Estratégia</a:t>
            </a:r>
            <a:r>
              <a:rPr lang="pt-BR" baseline="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ea typeface="ＭＳ Ｐゴシック" pitchFamily="84" charset="-128"/>
              </a:rPr>
              <a:t> 2016</a:t>
            </a:r>
            <a:endParaRPr lang="pt-BR" dirty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610023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 userDrawn="1"/>
        </p:nvSpPr>
        <p:spPr>
          <a:xfrm>
            <a:off x="0" y="71438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ea typeface="ＭＳ Ｐゴシック" pitchFamily="84" charset="-128"/>
              </a:rPr>
              <a:t>Núcleo do Crédito – Ações propostas para 2016 </a:t>
            </a:r>
          </a:p>
        </p:txBody>
      </p:sp>
    </p:spTree>
    <p:extLst>
      <p:ext uri="{BB962C8B-B14F-4D97-AF65-F5344CB8AC3E}">
        <p14:creationId xmlns:p14="http://schemas.microsoft.com/office/powerpoint/2010/main" val="84540108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de cantos arredondados 11"/>
          <p:cNvSpPr/>
          <p:nvPr userDrawn="1"/>
        </p:nvSpPr>
        <p:spPr bwMode="auto">
          <a:xfrm>
            <a:off x="713279" y="5114762"/>
            <a:ext cx="2749029" cy="621937"/>
          </a:xfrm>
          <a:prstGeom prst="roundRect">
            <a:avLst/>
          </a:prstGeom>
          <a:solidFill>
            <a:srgbClr val="F2A16A"/>
          </a:solidFill>
          <a:ln w="9525" cap="flat" cmpd="sng" algn="ctr">
            <a:solidFill>
              <a:sysClr val="window" lastClr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35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Aprimorar a Cobrança do Crédito Tributário</a:t>
            </a:r>
            <a:endParaRPr kumimoji="0" lang="pt-BR" sz="1013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" name="Retângulo de cantos arredondados 12"/>
          <p:cNvSpPr/>
          <p:nvPr userDrawn="1"/>
        </p:nvSpPr>
        <p:spPr bwMode="auto">
          <a:xfrm>
            <a:off x="713543" y="1769208"/>
            <a:ext cx="2749029" cy="621937"/>
          </a:xfrm>
          <a:prstGeom prst="roundRect">
            <a:avLst/>
          </a:prstGeom>
          <a:solidFill>
            <a:srgbClr val="F2A16A"/>
          </a:solidFill>
          <a:ln w="9525" cap="flat" cmpd="sng" algn="ctr">
            <a:solidFill>
              <a:sysClr val="window" lastClr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35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Institucionalizar a Superintendência do Crédito</a:t>
            </a:r>
            <a:endParaRPr kumimoji="0" lang="pt-BR" sz="1013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5" name="Retângulo de cantos arredondados 14"/>
          <p:cNvSpPr/>
          <p:nvPr userDrawn="1"/>
        </p:nvSpPr>
        <p:spPr bwMode="auto">
          <a:xfrm>
            <a:off x="713279" y="3549221"/>
            <a:ext cx="2749029" cy="621937"/>
          </a:xfrm>
          <a:prstGeom prst="roundRect">
            <a:avLst/>
          </a:prstGeom>
          <a:solidFill>
            <a:srgbClr val="F2A16A"/>
          </a:solidFill>
          <a:ln w="9525" cap="flat" cmpd="sng" algn="ctr">
            <a:solidFill>
              <a:sysClr val="window" lastClr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35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Aprimorar a Formalização do Crédito Tributário</a:t>
            </a:r>
            <a:endParaRPr kumimoji="0" lang="pt-BR" sz="1013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0" name="CaixaDeTexto 19"/>
          <p:cNvSpPr txBox="1"/>
          <p:nvPr userDrawn="1"/>
        </p:nvSpPr>
        <p:spPr>
          <a:xfrm>
            <a:off x="1406104" y="709210"/>
            <a:ext cx="23140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sng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Objetivos Prioritários</a:t>
            </a:r>
          </a:p>
        </p:txBody>
      </p:sp>
      <p:sp>
        <p:nvSpPr>
          <p:cNvPr id="8" name="CaixaDeTexto 7"/>
          <p:cNvSpPr txBox="1"/>
          <p:nvPr userDrawn="1"/>
        </p:nvSpPr>
        <p:spPr>
          <a:xfrm>
            <a:off x="4922290" y="654516"/>
            <a:ext cx="23140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sng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Ações Estratégicas para 2016</a:t>
            </a:r>
          </a:p>
        </p:txBody>
      </p:sp>
    </p:spTree>
    <p:extLst>
      <p:ext uri="{BB962C8B-B14F-4D97-AF65-F5344CB8AC3E}">
        <p14:creationId xmlns:p14="http://schemas.microsoft.com/office/powerpoint/2010/main" val="298786716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6"/>
          <p:cNvSpPr/>
          <p:nvPr userDrawn="1"/>
        </p:nvSpPr>
        <p:spPr bwMode="auto">
          <a:xfrm>
            <a:off x="824700" y="2382064"/>
            <a:ext cx="2628000" cy="540000"/>
          </a:xfrm>
          <a:prstGeom prst="roundRect">
            <a:avLst/>
          </a:prstGeom>
          <a:solidFill>
            <a:srgbClr val="F2A16A"/>
          </a:solidFill>
          <a:ln w="9525" cap="flat" cmpd="sng" algn="ctr">
            <a:solidFill>
              <a:sysClr val="window" lastClr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numCol="1" rtlCol="0" anchor="ctr" anchorCtr="0" compatLnSpc="1">
            <a:prstTxWarp prst="textNoShape">
              <a:avLst/>
            </a:prstTxWarp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BR" sz="135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Fortalecer Parcerias</a:t>
            </a:r>
            <a:endParaRPr lang="pt-BR" sz="1800" b="1" dirty="0">
              <a:effectLst/>
            </a:endParaRPr>
          </a:p>
        </p:txBody>
      </p:sp>
      <p:sp>
        <p:nvSpPr>
          <p:cNvPr id="8" name="Retângulo de cantos arredondados 7"/>
          <p:cNvSpPr/>
          <p:nvPr userDrawn="1"/>
        </p:nvSpPr>
        <p:spPr bwMode="auto">
          <a:xfrm>
            <a:off x="824700" y="4938631"/>
            <a:ext cx="2628000" cy="540000"/>
          </a:xfrm>
          <a:prstGeom prst="roundRect">
            <a:avLst/>
          </a:prstGeom>
          <a:solidFill>
            <a:srgbClr val="F2A16A"/>
          </a:solidFill>
          <a:ln w="9525" cap="flat" cmpd="sng" algn="ctr">
            <a:solidFill>
              <a:sysClr val="window" lastClr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numCol="1" rtlCol="0" anchor="ctr" anchorCtr="0" compatLnSpc="1">
            <a:prstTxWarp prst="textNoShape">
              <a:avLst/>
            </a:prstTxWarp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BR" sz="135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Informatizar Processos</a:t>
            </a:r>
            <a:endParaRPr lang="pt-BR" sz="1800" b="1" dirty="0">
              <a:effectLst/>
            </a:endParaRPr>
          </a:p>
        </p:txBody>
      </p:sp>
      <p:sp>
        <p:nvSpPr>
          <p:cNvPr id="27" name="CaixaDeTexto 26"/>
          <p:cNvSpPr txBox="1"/>
          <p:nvPr userDrawn="1"/>
        </p:nvSpPr>
        <p:spPr>
          <a:xfrm>
            <a:off x="1406104" y="709210"/>
            <a:ext cx="23140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sng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Objetivos Prioritários</a:t>
            </a:r>
          </a:p>
        </p:txBody>
      </p:sp>
      <p:sp>
        <p:nvSpPr>
          <p:cNvPr id="28" name="CaixaDeTexto 27"/>
          <p:cNvSpPr txBox="1"/>
          <p:nvPr userDrawn="1"/>
        </p:nvSpPr>
        <p:spPr>
          <a:xfrm>
            <a:off x="4922290" y="654516"/>
            <a:ext cx="23140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sng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</a:rPr>
              <a:t>Ações Estratégicas para 2016</a:t>
            </a:r>
          </a:p>
        </p:txBody>
      </p:sp>
    </p:spTree>
    <p:extLst>
      <p:ext uri="{BB962C8B-B14F-4D97-AF65-F5344CB8AC3E}">
        <p14:creationId xmlns:p14="http://schemas.microsoft.com/office/powerpoint/2010/main" val="393946446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44F70-48C1-409F-BD64-7D0B770DDA32}" type="datetimeFigureOut">
              <a:rPr lang="pt-BR"/>
              <a:pPr>
                <a:defRPr/>
              </a:pPr>
              <a:t>27/05/2021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9C475-4133-4EB7-8B24-6AB13259DC6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590131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/>
          <p:cNvGrpSpPr/>
          <p:nvPr userDrawn="1"/>
        </p:nvGrpSpPr>
        <p:grpSpPr>
          <a:xfrm>
            <a:off x="3976" y="476672"/>
            <a:ext cx="9144000" cy="504056"/>
            <a:chOff x="4775" y="842"/>
            <a:chExt cx="6638958" cy="1447421"/>
          </a:xfrm>
          <a:scene3d>
            <a:camera prst="orthographicFront"/>
            <a:lightRig rig="flat" dir="t"/>
          </a:scene3d>
        </p:grpSpPr>
        <p:sp>
          <p:nvSpPr>
            <p:cNvPr id="15" name="Retângulo de cantos arredondados 14"/>
            <p:cNvSpPr/>
            <p:nvPr userDrawn="1"/>
          </p:nvSpPr>
          <p:spPr>
            <a:xfrm>
              <a:off x="4775" y="842"/>
              <a:ext cx="6638958" cy="1447421"/>
            </a:xfrm>
            <a:prstGeom prst="roundRect">
              <a:avLst>
                <a:gd name="adj" fmla="val 10000"/>
              </a:avLst>
            </a:prstGeom>
            <a:gradFill>
              <a:gsLst>
                <a:gs pos="0">
                  <a:schemeClr val="accent5">
                    <a:lumMod val="60000"/>
                    <a:lumOff val="40000"/>
                  </a:schemeClr>
                </a:gs>
                <a:gs pos="80000">
                  <a:schemeClr val="tx2">
                    <a:lumMod val="40000"/>
                    <a:lumOff val="6000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</a:gra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alpha val="8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6">
                <a:alpha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etângulo 15"/>
            <p:cNvSpPr/>
            <p:nvPr userDrawn="1"/>
          </p:nvSpPr>
          <p:spPr>
            <a:xfrm>
              <a:off x="47169" y="43236"/>
              <a:ext cx="6554170" cy="136263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marL="0" marR="0" lvl="0" indent="0" algn="l" defTabSz="1244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</a:rPr>
                <a:t>3. Ação fiscal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10023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062AC162-4E7E-475F-AF6D-92BAE3798CB0}" type="datetimeFigureOut">
              <a:rPr lang="pt-BR" smtClean="0"/>
              <a:t>27/05/2021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DA38919-641C-410E-981D-55576062FB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4915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062AC162-4E7E-475F-AF6D-92BAE3798CB0}" type="datetimeFigureOut">
              <a:rPr lang="pt-BR" smtClean="0"/>
              <a:t>27/05/2021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DA38919-641C-410E-981D-55576062FB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1851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062AC162-4E7E-475F-AF6D-92BAE3798CB0}" type="datetimeFigureOut">
              <a:rPr lang="pt-BR" smtClean="0"/>
              <a:t>27/05/2021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DA38919-641C-410E-981D-55576062FB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5153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4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43.xml"/><Relationship Id="rId18" Type="http://schemas.openxmlformats.org/officeDocument/2006/relationships/slideLayout" Target="../slideLayouts/slideLayout48.xml"/><Relationship Id="rId26" Type="http://schemas.openxmlformats.org/officeDocument/2006/relationships/slideLayout" Target="../slideLayouts/slideLayout56.xml"/><Relationship Id="rId21" Type="http://schemas.openxmlformats.org/officeDocument/2006/relationships/slideLayout" Target="../slideLayouts/slideLayout51.xml"/><Relationship Id="rId34" Type="http://schemas.openxmlformats.org/officeDocument/2006/relationships/slideLayout" Target="../slideLayouts/slideLayout64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17" Type="http://schemas.openxmlformats.org/officeDocument/2006/relationships/slideLayout" Target="../slideLayouts/slideLayout47.xml"/><Relationship Id="rId25" Type="http://schemas.openxmlformats.org/officeDocument/2006/relationships/slideLayout" Target="../slideLayouts/slideLayout55.xml"/><Relationship Id="rId33" Type="http://schemas.openxmlformats.org/officeDocument/2006/relationships/slideLayout" Target="../slideLayouts/slideLayout63.xml"/><Relationship Id="rId2" Type="http://schemas.openxmlformats.org/officeDocument/2006/relationships/slideLayout" Target="../slideLayouts/slideLayout32.xml"/><Relationship Id="rId1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50.xml"/><Relationship Id="rId29" Type="http://schemas.openxmlformats.org/officeDocument/2006/relationships/slideLayout" Target="../slideLayouts/slideLayout59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24" Type="http://schemas.openxmlformats.org/officeDocument/2006/relationships/slideLayout" Target="../slideLayouts/slideLayout54.xml"/><Relationship Id="rId32" Type="http://schemas.openxmlformats.org/officeDocument/2006/relationships/slideLayout" Target="../slideLayouts/slideLayout62.xml"/><Relationship Id="rId37" Type="http://schemas.openxmlformats.org/officeDocument/2006/relationships/image" Target="../media/image5.png"/><Relationship Id="rId5" Type="http://schemas.openxmlformats.org/officeDocument/2006/relationships/slideLayout" Target="../slideLayouts/slideLayout35.xml"/><Relationship Id="rId15" Type="http://schemas.openxmlformats.org/officeDocument/2006/relationships/slideLayout" Target="../slideLayouts/slideLayout45.xml"/><Relationship Id="rId23" Type="http://schemas.openxmlformats.org/officeDocument/2006/relationships/slideLayout" Target="../slideLayouts/slideLayout53.xml"/><Relationship Id="rId28" Type="http://schemas.openxmlformats.org/officeDocument/2006/relationships/slideLayout" Target="../slideLayouts/slideLayout58.xml"/><Relationship Id="rId36" Type="http://schemas.openxmlformats.org/officeDocument/2006/relationships/theme" Target="../theme/theme3.xml"/><Relationship Id="rId10" Type="http://schemas.openxmlformats.org/officeDocument/2006/relationships/slideLayout" Target="../slideLayouts/slideLayout40.xml"/><Relationship Id="rId19" Type="http://schemas.openxmlformats.org/officeDocument/2006/relationships/slideLayout" Target="../slideLayouts/slideLayout49.xml"/><Relationship Id="rId31" Type="http://schemas.openxmlformats.org/officeDocument/2006/relationships/slideLayout" Target="../slideLayouts/slideLayout61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44.xml"/><Relationship Id="rId22" Type="http://schemas.openxmlformats.org/officeDocument/2006/relationships/slideLayout" Target="../slideLayouts/slideLayout52.xml"/><Relationship Id="rId27" Type="http://schemas.openxmlformats.org/officeDocument/2006/relationships/slideLayout" Target="../slideLayouts/slideLayout57.xml"/><Relationship Id="rId30" Type="http://schemas.openxmlformats.org/officeDocument/2006/relationships/slideLayout" Target="../slideLayouts/slideLayout60.xml"/><Relationship Id="rId35" Type="http://schemas.openxmlformats.org/officeDocument/2006/relationships/slideLayout" Target="../slideLayouts/slideLayout65.xml"/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5719" y="6502196"/>
            <a:ext cx="5829331" cy="299961"/>
          </a:xfrm>
          <a:prstGeom prst="rect">
            <a:avLst/>
          </a:prstGeom>
        </p:spPr>
        <p:txBody>
          <a:bodyPr anchor="ctr" anchorCtr="0"/>
          <a:lstStyle>
            <a:lvl1pPr algn="l">
              <a:defRPr sz="800"/>
            </a:lvl1pPr>
          </a:lstStyle>
          <a:p>
            <a:r>
              <a:rPr lang="pt-BR" dirty="0"/>
              <a:t>Reunião com as Unidades Regionais – Subsecretaria da Receita Estadual – 09 e 10/07/2019</a:t>
            </a:r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805599" y="6502196"/>
            <a:ext cx="2057400" cy="299961"/>
          </a:xfrm>
          <a:prstGeom prst="rect">
            <a:avLst/>
          </a:prstGeom>
        </p:spPr>
        <p:txBody>
          <a:bodyPr anchor="ctr" anchorCtr="0"/>
          <a:lstStyle>
            <a:lvl1pPr algn="r">
              <a:defRPr sz="800"/>
            </a:lvl1pPr>
          </a:lstStyle>
          <a:p>
            <a:fld id="{6134520C-A9D1-425A-A6E2-51D90B98C1B7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8673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2" r:id="rId3"/>
    <p:sldLayoutId id="2147483674" r:id="rId4"/>
    <p:sldLayoutId id="2147483661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F851A-DAFD-4254-8AA0-0836C79FAC8D}" type="datetimeFigureOut">
              <a:rPr lang="pt-BR" smtClean="0"/>
              <a:t>27/05/2021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4C78D-30C6-449F-8058-6D3C59C87418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1" y="244551"/>
            <a:ext cx="1460579" cy="465560"/>
          </a:xfrm>
          <a:prstGeom prst="rect">
            <a:avLst/>
          </a:prstGeom>
        </p:spPr>
      </p:pic>
      <p:cxnSp>
        <p:nvCxnSpPr>
          <p:cNvPr id="8" name="Conector reto 7"/>
          <p:cNvCxnSpPr/>
          <p:nvPr userDrawn="1"/>
        </p:nvCxnSpPr>
        <p:spPr>
          <a:xfrm>
            <a:off x="285720" y="836712"/>
            <a:ext cx="85867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3054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6" r:id="rId14"/>
    <p:sldLayoutId id="2147483707" r:id="rId15"/>
    <p:sldLayoutId id="2147483708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36" charset="-128"/>
                <a:cs typeface="+mn-cs"/>
              </a:defRPr>
            </a:lvl1pPr>
          </a:lstStyle>
          <a:p>
            <a:pPr>
              <a:defRPr/>
            </a:pPr>
            <a:fld id="{ABFB7F21-BE0E-4EE5-BB3F-A74A66F78F1F}" type="datetimeFigureOut">
              <a:rPr lang="pt-BR"/>
              <a:pPr>
                <a:defRPr/>
              </a:pPr>
              <a:t>27/05/2021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36" charset="-128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714375" y="500063"/>
            <a:ext cx="7972425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31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714375" y="1571625"/>
            <a:ext cx="7972425" cy="363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10" name="Picture 3078" descr="identidade_visual_01_11_2006"/>
          <p:cNvPicPr>
            <a:picLocks noChangeAspect="1" noChangeArrowheads="1"/>
          </p:cNvPicPr>
          <p:nvPr userDrawn="1"/>
        </p:nvPicPr>
        <p:blipFill>
          <a:blip r:embed="rId37" cstate="print"/>
          <a:srcRect/>
          <a:stretch>
            <a:fillRect/>
          </a:stretch>
        </p:blipFill>
        <p:spPr bwMode="auto">
          <a:xfrm>
            <a:off x="7929586" y="6332568"/>
            <a:ext cx="1214414" cy="525431"/>
          </a:xfrm>
          <a:prstGeom prst="rect">
            <a:avLst/>
          </a:prstGeom>
          <a:noFill/>
        </p:spPr>
      </p:pic>
      <p:sp>
        <p:nvSpPr>
          <p:cNvPr id="7" name="CaixaDeTexto 6"/>
          <p:cNvSpPr txBox="1"/>
          <p:nvPr userDrawn="1"/>
        </p:nvSpPr>
        <p:spPr>
          <a:xfrm>
            <a:off x="0" y="-17195"/>
            <a:ext cx="9144000" cy="46166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indent="0">
              <a:buNone/>
            </a:pPr>
            <a:r>
              <a:rPr lang="pt-BR" sz="2400" dirty="0">
                <a:solidFill>
                  <a:srgbClr val="0070C0"/>
                </a:solidFill>
              </a:rPr>
              <a:t>Recuperação do Crédito Tributário – SEF/MG</a:t>
            </a:r>
            <a:endParaRPr lang="pt-B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45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  <p:sldLayoutId id="2147483723" r:id="rId14"/>
    <p:sldLayoutId id="2147483724" r:id="rId15"/>
    <p:sldLayoutId id="2147483725" r:id="rId16"/>
    <p:sldLayoutId id="2147483726" r:id="rId17"/>
    <p:sldLayoutId id="2147483727" r:id="rId18"/>
    <p:sldLayoutId id="2147483728" r:id="rId19"/>
    <p:sldLayoutId id="2147483729" r:id="rId20"/>
    <p:sldLayoutId id="2147483730" r:id="rId21"/>
    <p:sldLayoutId id="2147483731" r:id="rId22"/>
    <p:sldLayoutId id="2147483732" r:id="rId23"/>
    <p:sldLayoutId id="2147483733" r:id="rId24"/>
    <p:sldLayoutId id="2147483734" r:id="rId25"/>
    <p:sldLayoutId id="2147483735" r:id="rId26"/>
    <p:sldLayoutId id="2147483736" r:id="rId27"/>
    <p:sldLayoutId id="2147483737" r:id="rId28"/>
    <p:sldLayoutId id="2147483738" r:id="rId29"/>
    <p:sldLayoutId id="2147483739" r:id="rId30"/>
    <p:sldLayoutId id="2147483740" r:id="rId31"/>
    <p:sldLayoutId id="2147483741" r:id="rId32"/>
    <p:sldLayoutId id="2147483742" r:id="rId33"/>
    <p:sldLayoutId id="2147483743" r:id="rId34"/>
    <p:sldLayoutId id="2147483744" r:id="rId3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pt-BR" sz="2400" b="1" kern="1200" dirty="0">
          <a:solidFill>
            <a:srgbClr val="7F7F7F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7F7F7F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7F7F7F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7F7F7F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7F7F7F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rgbClr val="7F7F7F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rgbClr val="7F7F7F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rgbClr val="7F7F7F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rgbClr val="7F7F7F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lang="pt-BR" sz="1600" kern="1200" dirty="0">
          <a:solidFill>
            <a:srgbClr val="7F7F7F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lang="pt-BR" sz="1600" kern="1200" dirty="0">
          <a:solidFill>
            <a:srgbClr val="7F7F7F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lang="pt-BR" sz="1600" kern="1200" dirty="0">
          <a:solidFill>
            <a:srgbClr val="7F7F7F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lang="pt-BR" sz="1600" kern="1200" dirty="0">
          <a:solidFill>
            <a:srgbClr val="7F7F7F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lang="pt-BR" sz="1600" kern="1200" dirty="0">
          <a:solidFill>
            <a:srgbClr val="7F7F7F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51677"/>
            <a:ext cx="7886700" cy="4805515"/>
          </a:xfrm>
        </p:spPr>
        <p:txBody>
          <a:bodyPr/>
          <a:lstStyle/>
          <a:p>
            <a:pPr algn="ctr"/>
            <a:br>
              <a:rPr lang="pt-BR" sz="1600" dirty="0"/>
            </a:br>
            <a:br>
              <a:rPr lang="pt-BR" sz="3200" dirty="0"/>
            </a:br>
            <a:br>
              <a:rPr lang="pt-BR" sz="2400" dirty="0"/>
            </a:br>
            <a:br>
              <a:rPr lang="pt-BR" sz="2400" dirty="0"/>
            </a:br>
            <a:br>
              <a:rPr lang="pt-BR" sz="2400" dirty="0"/>
            </a:br>
            <a:br>
              <a:rPr lang="pt-BR" sz="2400" dirty="0"/>
            </a:br>
            <a:r>
              <a:rPr lang="pt-B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PROGRAMA </a:t>
            </a:r>
            <a:br>
              <a:rPr lang="pt-B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RECOMEÇA MINAS</a:t>
            </a:r>
            <a:b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2400" dirty="0"/>
            </a:br>
            <a:br>
              <a:rPr lang="pt-BR" sz="2400" dirty="0"/>
            </a:br>
            <a:br>
              <a:rPr lang="pt-BR" sz="2400" dirty="0"/>
            </a:br>
            <a:r>
              <a:rPr lang="pt-BR" sz="2400" dirty="0"/>
              <a:t>maio de 2021</a:t>
            </a:r>
            <a:br>
              <a:rPr lang="pt-BR" sz="4000" dirty="0"/>
            </a:br>
            <a:br>
              <a:rPr lang="pt-BR" sz="4000" dirty="0"/>
            </a:br>
            <a:br>
              <a:rPr lang="pt-BR" sz="2400" dirty="0"/>
            </a:br>
            <a:endParaRPr lang="pt-BR" sz="20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FB16586-12D8-4A19-A922-20273E8BAA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103" y="-27384"/>
            <a:ext cx="3644999" cy="1218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030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835696" y="0"/>
            <a:ext cx="7036813" cy="836712"/>
          </a:xfrm>
        </p:spPr>
        <p:txBody>
          <a:bodyPr/>
          <a:lstStyle/>
          <a:p>
            <a:pPr algn="ctr"/>
            <a:r>
              <a:rPr lang="pt-BR" sz="3200" dirty="0"/>
              <a:t>RECOMEÇA MINAS</a:t>
            </a:r>
            <a:br>
              <a:rPr lang="pt-BR" sz="3200" dirty="0"/>
            </a:br>
            <a:r>
              <a:rPr lang="pt-BR" sz="3200" dirty="0"/>
              <a:t>PERDA DO PARCELAMENTO 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360CE140-0D4C-4498-9D13-403848B93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124744"/>
            <a:ext cx="7776864" cy="5112568"/>
          </a:xfrm>
        </p:spPr>
        <p:txBody>
          <a:bodyPr/>
          <a:lstStyle/>
          <a:p>
            <a:pPr marL="457200" indent="-4572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pt-BR" dirty="0"/>
              <a:t>Não pagamento de 3 parcelas, consecutivas ou não;</a:t>
            </a:r>
          </a:p>
          <a:p>
            <a:pPr marL="457200" indent="-4572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pt-BR" dirty="0"/>
              <a:t>De qualquer parcela, decorridos 90 dias do prazo final do parcelamento;</a:t>
            </a:r>
          </a:p>
          <a:p>
            <a:pPr marL="457200" indent="-4572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pt-BR" dirty="0"/>
              <a:t>Deixar de entregar ou recolher obrigações correntes (DAPI, GIA-ST, EFD, </a:t>
            </a:r>
            <a:r>
              <a:rPr lang="pt-BR" dirty="0" err="1"/>
              <a:t>DeSTDA</a:t>
            </a:r>
            <a:r>
              <a:rPr lang="pt-BR" dirty="0"/>
              <a:t>) por 3 períodos, consecutivos ou não;</a:t>
            </a:r>
          </a:p>
          <a:p>
            <a:pPr marL="457200" indent="-4572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pt-BR" dirty="0"/>
              <a:t>Implica na perda dos benefícios =&gt; recomposição das multas e juros reduzidos.</a:t>
            </a:r>
          </a:p>
        </p:txBody>
      </p:sp>
    </p:spTree>
    <p:extLst>
      <p:ext uri="{BB962C8B-B14F-4D97-AF65-F5344CB8AC3E}">
        <p14:creationId xmlns:p14="http://schemas.microsoft.com/office/powerpoint/2010/main" val="3346560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51677"/>
            <a:ext cx="7886700" cy="4805515"/>
          </a:xfrm>
        </p:spPr>
        <p:txBody>
          <a:bodyPr/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br>
              <a:rPr lang="pt-BR" sz="1600" dirty="0"/>
            </a:br>
            <a:r>
              <a:rPr lang="pt-B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Obrigado!!!</a:t>
            </a:r>
            <a:br>
              <a:rPr lang="pt-B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Secretaria de Estado de Fazenda</a:t>
            </a:r>
            <a:b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Subsecretaria da Receita</a:t>
            </a:r>
            <a:b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Superintendência do Crédito e Cobrança</a:t>
            </a:r>
            <a:br>
              <a:rPr lang="pt-BR" sz="2400" dirty="0"/>
            </a:br>
            <a:br>
              <a:rPr lang="pt-BR" sz="2400" dirty="0"/>
            </a:br>
            <a:endParaRPr lang="pt-BR" sz="20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FB16586-12D8-4A19-A922-20273E8BAA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103" y="-27384"/>
            <a:ext cx="3644999" cy="1218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323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835696" y="0"/>
            <a:ext cx="7036813" cy="836712"/>
          </a:xfrm>
        </p:spPr>
        <p:txBody>
          <a:bodyPr/>
          <a:lstStyle/>
          <a:p>
            <a:pPr algn="ctr"/>
            <a:r>
              <a:rPr lang="pt-BR" sz="3600" dirty="0"/>
              <a:t>RECOMEÇA MINAS - LEGISLAÇÃO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360CE140-0D4C-4498-9D13-403848B93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268760"/>
            <a:ext cx="7992888" cy="4968552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pt-BR" dirty="0"/>
              <a:t>Convênio ICMS 17/2021, de 26/02/2021</a:t>
            </a:r>
          </a:p>
          <a:p>
            <a:pPr lvl="1"/>
            <a:r>
              <a:rPr lang="pt-BR" sz="2800" dirty="0"/>
              <a:t>Autoriza MG a instituir o programa especial de parcelamento de créditos tributários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pt-BR" dirty="0"/>
              <a:t>Lei nº 23801/2021</a:t>
            </a:r>
          </a:p>
          <a:p>
            <a:pPr lvl="1"/>
            <a:r>
              <a:rPr lang="pt-BR" sz="2800" dirty="0"/>
              <a:t>Institui o Plano de Regularização e Incentivo para a Retomada da Atividade Econômica no Estado de Minas Gerais - Recomeça Minas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pt-BR" dirty="0"/>
              <a:t>Decreto nº 48195/2021</a:t>
            </a:r>
          </a:p>
          <a:p>
            <a:pPr lvl="1"/>
            <a:r>
              <a:rPr lang="pt-BR" sz="2800" dirty="0"/>
              <a:t>Dispõe sobre o pagamento, com reduções e condições especiais, de crédito tributário relativo ao ICMS, no âmbito do Plano Recomeça Minas</a:t>
            </a:r>
          </a:p>
        </p:txBody>
      </p:sp>
    </p:spTree>
    <p:extLst>
      <p:ext uri="{BB962C8B-B14F-4D97-AF65-F5344CB8AC3E}">
        <p14:creationId xmlns:p14="http://schemas.microsoft.com/office/powerpoint/2010/main" val="1061179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835696" y="0"/>
            <a:ext cx="7036813" cy="836712"/>
          </a:xfrm>
        </p:spPr>
        <p:txBody>
          <a:bodyPr/>
          <a:lstStyle/>
          <a:p>
            <a:pPr algn="ctr"/>
            <a:r>
              <a:rPr lang="pt-BR" sz="3600" dirty="0"/>
              <a:t>RECOMEÇA MINAS - OBJETIVOS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360CE140-0D4C-4498-9D13-403848B93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340768"/>
            <a:ext cx="7776864" cy="4896544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pt-BR" dirty="0"/>
              <a:t>Propiciar aos contribuintes mineiros condições especiais, com descontos de até 90% nas multas e juros, para regularização de débitos de ICMS</a:t>
            </a:r>
          </a:p>
          <a:p>
            <a:endParaRPr lang="pt-BR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pt-BR" dirty="0"/>
              <a:t>Possibilitar a recuperação de recursos financeiros para atender às muitas demandas sociais derivadas da Pandemia e da crise econômica atual.</a:t>
            </a:r>
          </a:p>
        </p:txBody>
      </p:sp>
    </p:spTree>
    <p:extLst>
      <p:ext uri="{BB962C8B-B14F-4D97-AF65-F5344CB8AC3E}">
        <p14:creationId xmlns:p14="http://schemas.microsoft.com/office/powerpoint/2010/main" val="89896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835696" y="0"/>
            <a:ext cx="7036813" cy="836712"/>
          </a:xfrm>
        </p:spPr>
        <p:txBody>
          <a:bodyPr/>
          <a:lstStyle/>
          <a:p>
            <a:pPr algn="ctr"/>
            <a:r>
              <a:rPr lang="pt-BR" sz="3200" dirty="0"/>
              <a:t>RECOMEÇA MINAS – REDUÇÕES</a:t>
            </a:r>
          </a:p>
        </p:txBody>
      </p:sp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1DB6ED5D-8262-4340-B48E-2AA9911CFC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4054019"/>
              </p:ext>
            </p:extLst>
          </p:nvPr>
        </p:nvGraphicFramePr>
        <p:xfrm>
          <a:off x="513263" y="1124745"/>
          <a:ext cx="8163192" cy="388843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02553">
                  <a:extLst>
                    <a:ext uri="{9D8B030D-6E8A-4147-A177-3AD203B41FA5}">
                      <a16:colId xmlns:a16="http://schemas.microsoft.com/office/drawing/2014/main" val="90866586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50882101"/>
                    </a:ext>
                  </a:extLst>
                </a:gridCol>
                <a:gridCol w="3456383">
                  <a:extLst>
                    <a:ext uri="{9D8B030D-6E8A-4147-A177-3AD203B41FA5}">
                      <a16:colId xmlns:a16="http://schemas.microsoft.com/office/drawing/2014/main" val="220336298"/>
                    </a:ext>
                  </a:extLst>
                </a:gridCol>
              </a:tblGrid>
              <a:tr h="86869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FORMA DE PAGAMENTO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REDUÇÃO DE MULTAS E JUROS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HONORÁRIOS ADVOCATÍCIOS (DÉBITOS AJUIZADOS)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850896"/>
                  </a:ext>
                </a:extLst>
              </a:tr>
              <a:tr h="503290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À vista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8899516"/>
                  </a:ext>
                </a:extLst>
              </a:tr>
              <a:tr h="503290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Até 12 parcelas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067108"/>
                  </a:ext>
                </a:extLst>
              </a:tr>
              <a:tr h="503290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Até 24 parcelas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80%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7,5%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993099"/>
                  </a:ext>
                </a:extLst>
              </a:tr>
              <a:tr h="503290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Até 36 parcelas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7,5%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805457"/>
                  </a:ext>
                </a:extLst>
              </a:tr>
              <a:tr h="503290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Até 60 parcelas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1812913"/>
                  </a:ext>
                </a:extLst>
              </a:tr>
              <a:tr h="503290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Até 84 parcelas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695572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06D3839F-BB19-45EE-9E72-D9C0E58EB574}"/>
              </a:ext>
            </a:extLst>
          </p:cNvPr>
          <p:cNvSpPr txBox="1"/>
          <p:nvPr/>
        </p:nvSpPr>
        <p:spPr>
          <a:xfrm flipH="1">
            <a:off x="513263" y="5517232"/>
            <a:ext cx="8313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accent5">
                    <a:lumMod val="50000"/>
                  </a:schemeClr>
                </a:solidFill>
              </a:rPr>
              <a:t>ATUALIZAÇÃO: Incidência de SELIC calculada a partir do mês subsequente ao da consolidação dos créditos tributários, até o mês de efetiva liquidação de cada parcela</a:t>
            </a:r>
          </a:p>
        </p:txBody>
      </p:sp>
    </p:spTree>
    <p:extLst>
      <p:ext uri="{BB962C8B-B14F-4D97-AF65-F5344CB8AC3E}">
        <p14:creationId xmlns:p14="http://schemas.microsoft.com/office/powerpoint/2010/main" val="4285480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835696" y="0"/>
            <a:ext cx="7036813" cy="836712"/>
          </a:xfrm>
        </p:spPr>
        <p:txBody>
          <a:bodyPr/>
          <a:lstStyle/>
          <a:p>
            <a:pPr algn="ctr"/>
            <a:r>
              <a:rPr lang="pt-BR" sz="3200" dirty="0"/>
              <a:t>RECOMEÇA MINAS – CONDIÇÕES GERAIS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360CE140-0D4C-4498-9D13-403848B93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052736"/>
            <a:ext cx="7848872" cy="5184576"/>
          </a:xfrm>
        </p:spPr>
        <p:txBody>
          <a:bodyPr/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dirty="0"/>
              <a:t>Todos os créditos tributários de ICMS (núcleo de inscrição estadual) devem ser consolidados.</a:t>
            </a: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pt-BR" dirty="0"/>
              <a:t>Alcança fatos geradores ocorridos até 31 de dezembro de 2020, formalizados ou não, inscritos ou não em dívida ativa, ajuizado ou não, inclusive o espontaneamente denunciado.</a:t>
            </a: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pt-BR" dirty="0"/>
              <a:t>Benefícios não se acumulam com outros concedidos em legislações anteriores.</a:t>
            </a:r>
          </a:p>
        </p:txBody>
      </p:sp>
    </p:spTree>
    <p:extLst>
      <p:ext uri="{BB962C8B-B14F-4D97-AF65-F5344CB8AC3E}">
        <p14:creationId xmlns:p14="http://schemas.microsoft.com/office/powerpoint/2010/main" val="3790014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835696" y="0"/>
            <a:ext cx="7036813" cy="836712"/>
          </a:xfrm>
        </p:spPr>
        <p:txBody>
          <a:bodyPr/>
          <a:lstStyle/>
          <a:p>
            <a:pPr algn="ctr"/>
            <a:r>
              <a:rPr lang="pt-BR" sz="3200" dirty="0"/>
              <a:t>RECOMEÇA MINAS – DEMAIS CONDIÇÕES 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360CE140-0D4C-4498-9D13-403848B93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052736"/>
            <a:ext cx="7776864" cy="5184576"/>
          </a:xfrm>
        </p:spPr>
        <p:txBody>
          <a:bodyPr/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dirty="0"/>
              <a:t>Parcela mínima = R$ 500,00 (quinhentos reais)</a:t>
            </a:r>
          </a:p>
          <a:p>
            <a:pPr marL="457200" indent="-4572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pt-BR" dirty="0"/>
              <a:t>Parcelas iguais e sucessivas, com vencimento no penúltimo dia útil</a:t>
            </a:r>
          </a:p>
          <a:p>
            <a:pPr marL="457200" indent="-4572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pt-BR" dirty="0"/>
              <a:t>É admitida a transferência de parcelamento em curso para o Plano Recomeça Minas, desde que sejam mantidas as garantias do parcelamento original e os benefícios não se acumulem com outros concedidos na legislação</a:t>
            </a:r>
          </a:p>
        </p:txBody>
      </p:sp>
    </p:spTree>
    <p:extLst>
      <p:ext uri="{BB962C8B-B14F-4D97-AF65-F5344CB8AC3E}">
        <p14:creationId xmlns:p14="http://schemas.microsoft.com/office/powerpoint/2010/main" val="3231160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835696" y="0"/>
            <a:ext cx="7036813" cy="836712"/>
          </a:xfrm>
        </p:spPr>
        <p:txBody>
          <a:bodyPr/>
          <a:lstStyle/>
          <a:p>
            <a:pPr algn="ctr"/>
            <a:r>
              <a:rPr lang="pt-BR" sz="3200" dirty="0"/>
              <a:t>RECOMEÇA MINAS – EXCEÇÕES 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360CE140-0D4C-4498-9D13-403848B93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052736"/>
            <a:ext cx="7776864" cy="5184576"/>
          </a:xfrm>
        </p:spPr>
        <p:txBody>
          <a:bodyPr/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dirty="0"/>
              <a:t>Exclusão de PTA da consolidação: mediante parecer da AGE e no interesse e conveniência da Fazenda Pública, compete ao Secretário a decisão quanto à exclusão</a:t>
            </a:r>
          </a:p>
          <a:p>
            <a:pPr algn="just"/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dirty="0"/>
              <a:t>O Recomeça Minas não alcança os débitos declarados em PGDAS pelos contribuintes do Simples Nacional. Os demais débitos devidos ao Estado de MG (autodenúncias, autuações, </a:t>
            </a:r>
            <a:r>
              <a:rPr lang="pt-BR" dirty="0" err="1"/>
              <a:t>Difal</a:t>
            </a:r>
            <a:r>
              <a:rPr lang="pt-BR" dirty="0"/>
              <a:t>, ST) podem ser incluídos no Programa.</a:t>
            </a:r>
          </a:p>
        </p:txBody>
      </p:sp>
    </p:spTree>
    <p:extLst>
      <p:ext uri="{BB962C8B-B14F-4D97-AF65-F5344CB8AC3E}">
        <p14:creationId xmlns:p14="http://schemas.microsoft.com/office/powerpoint/2010/main" val="2009125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907703" y="0"/>
            <a:ext cx="6912769" cy="836712"/>
          </a:xfrm>
        </p:spPr>
        <p:txBody>
          <a:bodyPr/>
          <a:lstStyle/>
          <a:p>
            <a:pPr algn="ctr"/>
            <a:r>
              <a:rPr lang="pt-BR" sz="3200" dirty="0"/>
              <a:t>RECOMEÇA MINAS – HABILITAÇÃO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360CE140-0D4C-4498-9D13-403848B93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1052736"/>
            <a:ext cx="7560840" cy="5184576"/>
          </a:xfrm>
        </p:spPr>
        <p:txBody>
          <a:bodyPr/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dirty="0"/>
              <a:t>Habilitação e simulação:</a:t>
            </a:r>
          </a:p>
          <a:p>
            <a:pPr lvl="1"/>
            <a:r>
              <a:rPr lang="pt-BR" sz="3200" dirty="0">
                <a:solidFill>
                  <a:schemeClr val="accent1">
                    <a:lumMod val="50000"/>
                  </a:schemeClr>
                </a:solidFill>
              </a:rPr>
              <a:t>PREFERENCIALMENTE via Internet no </a:t>
            </a:r>
            <a:r>
              <a:rPr lang="pt-BR" sz="3200" u="sng" dirty="0">
                <a:solidFill>
                  <a:schemeClr val="accent1">
                    <a:lumMod val="50000"/>
                  </a:schemeClr>
                </a:solidFill>
              </a:rPr>
              <a:t>SIARE</a:t>
            </a:r>
            <a:r>
              <a:rPr lang="pt-BR" sz="3200" dirty="0">
                <a:solidFill>
                  <a:schemeClr val="accent1">
                    <a:lumMod val="50000"/>
                  </a:schemeClr>
                </a:solidFill>
              </a:rPr>
              <a:t> - Sistema Integrado de Administração da Receita Estadual, mediante login e senha do contribuinte</a:t>
            </a:r>
          </a:p>
          <a:p>
            <a:pPr marL="457200" indent="-4572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pt-BR" dirty="0"/>
              <a:t>Excepcionalmente, caso não tenha acesso ao SIARE: solicitar por </a:t>
            </a:r>
            <a:r>
              <a:rPr lang="pt-BR" dirty="0" err="1"/>
              <a:t>email</a:t>
            </a:r>
            <a:r>
              <a:rPr lang="pt-BR" dirty="0"/>
              <a:t> ou no “Fale com a AF” pedido para a unidade fazendária responsável promover a simulação e habilitação:</a:t>
            </a:r>
          </a:p>
          <a:p>
            <a:pPr lvl="1"/>
            <a:r>
              <a:rPr lang="pt-BR" sz="3200" dirty="0">
                <a:solidFill>
                  <a:schemeClr val="accent1">
                    <a:lumMod val="50000"/>
                  </a:schemeClr>
                </a:solidFill>
              </a:rPr>
              <a:t>fazenda.mg.gov.br =&gt; Atendimento</a:t>
            </a:r>
          </a:p>
        </p:txBody>
      </p:sp>
    </p:spTree>
    <p:extLst>
      <p:ext uri="{BB962C8B-B14F-4D97-AF65-F5344CB8AC3E}">
        <p14:creationId xmlns:p14="http://schemas.microsoft.com/office/powerpoint/2010/main" val="3126308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835696" y="0"/>
            <a:ext cx="7036813" cy="836712"/>
          </a:xfrm>
        </p:spPr>
        <p:txBody>
          <a:bodyPr/>
          <a:lstStyle/>
          <a:p>
            <a:pPr algn="ctr"/>
            <a:r>
              <a:rPr lang="pt-BR" sz="3200" dirty="0"/>
              <a:t>RECOMEÇA MINAS </a:t>
            </a:r>
            <a:br>
              <a:rPr lang="pt-BR" sz="3200" dirty="0"/>
            </a:br>
            <a:r>
              <a:rPr lang="pt-BR" sz="3200" dirty="0"/>
              <a:t>PRAZOS DE HABILITAÇÃO E PAGAMENTO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360CE140-0D4C-4498-9D13-403848B93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84784"/>
            <a:ext cx="7776864" cy="4752528"/>
          </a:xfrm>
        </p:spPr>
        <p:txBody>
          <a:bodyPr/>
          <a:lstStyle/>
          <a:p>
            <a:pPr marL="457200" indent="-4572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pt-BR" dirty="0"/>
              <a:t>Habilitação: de 26 de maio até 16 de agosto de 2021</a:t>
            </a:r>
          </a:p>
          <a:p>
            <a:pPr marL="457200" indent="-4572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pt-BR" dirty="0"/>
              <a:t>Pagamento (à vista ou 1ª parcela): último dia útil do mês do requerimento (30 de agosto quando requerido no último mês</a:t>
            </a:r>
          </a:p>
          <a:p>
            <a:pPr marL="457200" indent="-4572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pt-BR" dirty="0"/>
              <a:t>Pagamento das demais parcelas vence no penúltimo dia útil do mês de seu vencimento.</a:t>
            </a:r>
          </a:p>
        </p:txBody>
      </p:sp>
    </p:spTree>
    <p:extLst>
      <p:ext uri="{BB962C8B-B14F-4D97-AF65-F5344CB8AC3E}">
        <p14:creationId xmlns:p14="http://schemas.microsoft.com/office/powerpoint/2010/main" val="1292551420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Personalizar design">
  <a:themeElements>
    <a:clrScheme name="Vermelho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2415</TotalTime>
  <Words>594</Words>
  <Application>Microsoft Office PowerPoint</Application>
  <PresentationFormat>Apresentação na tela (4:3)</PresentationFormat>
  <Paragraphs>71</Paragraphs>
  <Slides>11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11</vt:i4>
      </vt:variant>
    </vt:vector>
  </HeadingPairs>
  <TitlesOfParts>
    <vt:vector size="22" baseType="lpstr">
      <vt:lpstr>Arial</vt:lpstr>
      <vt:lpstr>Calibri</vt:lpstr>
      <vt:lpstr>Calibri Light</vt:lpstr>
      <vt:lpstr>Montserrat</vt:lpstr>
      <vt:lpstr>Open Sans Light</vt:lpstr>
      <vt:lpstr>Roboto</vt:lpstr>
      <vt:lpstr>Times New Roman</vt:lpstr>
      <vt:lpstr>Wingdings</vt:lpstr>
      <vt:lpstr>Personalizar design</vt:lpstr>
      <vt:lpstr>5_Personalizar design</vt:lpstr>
      <vt:lpstr>1_Personalizar design</vt:lpstr>
      <vt:lpstr>      PROGRAMA  RECOMEÇA MINAS    maio de 2021   </vt:lpstr>
      <vt:lpstr>RECOMEÇA MINAS - LEGISLAÇÃO</vt:lpstr>
      <vt:lpstr>RECOMEÇA MINAS - OBJETIVOS</vt:lpstr>
      <vt:lpstr>RECOMEÇA MINAS – REDUÇÕES</vt:lpstr>
      <vt:lpstr>RECOMEÇA MINAS – CONDIÇÕES GERAIS</vt:lpstr>
      <vt:lpstr>RECOMEÇA MINAS – DEMAIS CONDIÇÕES </vt:lpstr>
      <vt:lpstr>RECOMEÇA MINAS – EXCEÇÕES </vt:lpstr>
      <vt:lpstr>RECOMEÇA MINAS – HABILITAÇÃO</vt:lpstr>
      <vt:lpstr>RECOMEÇA MINAS  PRAZOS DE HABILITAÇÃO E PAGAMENTO</vt:lpstr>
      <vt:lpstr>RECOMEÇA MINAS PERDA DO PARCELAMENTO </vt:lpstr>
      <vt:lpstr> Obrigado!!!  Secretaria de Estado de Fazenda Subsecretaria da Receita Superintendência do Crédito e Cobrança  </vt:lpstr>
    </vt:vector>
  </TitlesOfParts>
  <Company>Secretaria De Estado De Fazenda de Minas Gerais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tulio.castanheira</dc:creator>
  <cp:lastModifiedBy>Leonardo Guerra Ribeiro</cp:lastModifiedBy>
  <cp:revision>266</cp:revision>
  <dcterms:created xsi:type="dcterms:W3CDTF">2011-03-11T19:55:53Z</dcterms:created>
  <dcterms:modified xsi:type="dcterms:W3CDTF">2021-05-27T11:41:32Z</dcterms:modified>
</cp:coreProperties>
</file>